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y="6858000" cx="12192000"/>
  <p:notesSz cx="6858000" cy="9144000"/>
  <p:embeddedFontLst>
    <p:embeddedFont>
      <p:font typeface="Roboto"/>
      <p:regular r:id="rId23"/>
      <p:bold r:id="rId24"/>
      <p:italic r:id="rId25"/>
      <p:boldItalic r:id="rId26"/>
    </p:embeddedFont>
    <p:embeddedFont>
      <p:font typeface="Tahoma"/>
      <p:regular r:id="rId27"/>
      <p:bold r:id="rId28"/>
    </p:embeddedFont>
    <p:embeddedFont>
      <p:font typeface="Quattrocento Sans"/>
      <p:regular r:id="rId29"/>
      <p:bold r:id="rId30"/>
      <p:italic r:id="rId31"/>
      <p:boldItalic r:id="rId32"/>
    </p:embeddedFont>
    <p:embeddedFont>
      <p:font typeface="Helvetica Neue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7" roundtripDataSignature="AMtx7mhjfp3T1yIW8BmU1rn0pI8Rr8zU0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Roboto-bold.fntdata"/><Relationship Id="rId23" Type="http://schemas.openxmlformats.org/officeDocument/2006/relationships/font" Target="fonts/Roboto-regular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oboto-boldItalic.fntdata"/><Relationship Id="rId25" Type="http://schemas.openxmlformats.org/officeDocument/2006/relationships/font" Target="fonts/Roboto-italic.fntdata"/><Relationship Id="rId28" Type="http://schemas.openxmlformats.org/officeDocument/2006/relationships/font" Target="fonts/Tahoma-bold.fntdata"/><Relationship Id="rId27" Type="http://schemas.openxmlformats.org/officeDocument/2006/relationships/font" Target="fonts/Tahoma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QuattrocentoSans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QuattrocentoSans-italic.fntdata"/><Relationship Id="rId30" Type="http://schemas.openxmlformats.org/officeDocument/2006/relationships/font" Target="fonts/QuattrocentoSans-bold.fntdata"/><Relationship Id="rId11" Type="http://schemas.openxmlformats.org/officeDocument/2006/relationships/slide" Target="slides/slide7.xml"/><Relationship Id="rId33" Type="http://schemas.openxmlformats.org/officeDocument/2006/relationships/font" Target="fonts/HelveticaNeue-regular.fntdata"/><Relationship Id="rId10" Type="http://schemas.openxmlformats.org/officeDocument/2006/relationships/slide" Target="slides/slide6.xml"/><Relationship Id="rId32" Type="http://schemas.openxmlformats.org/officeDocument/2006/relationships/font" Target="fonts/QuattrocentoSans-boldItalic.fntdata"/><Relationship Id="rId13" Type="http://schemas.openxmlformats.org/officeDocument/2006/relationships/slide" Target="slides/slide9.xml"/><Relationship Id="rId35" Type="http://schemas.openxmlformats.org/officeDocument/2006/relationships/font" Target="fonts/HelveticaNeue-italic.fntdata"/><Relationship Id="rId12" Type="http://schemas.openxmlformats.org/officeDocument/2006/relationships/slide" Target="slides/slide8.xml"/><Relationship Id="rId34" Type="http://schemas.openxmlformats.org/officeDocument/2006/relationships/font" Target="fonts/HelveticaNeue-bold.fntdata"/><Relationship Id="rId15" Type="http://schemas.openxmlformats.org/officeDocument/2006/relationships/slide" Target="slides/slide11.xml"/><Relationship Id="rId37" Type="http://customschemas.google.com/relationships/presentationmetadata" Target="metadata"/><Relationship Id="rId14" Type="http://schemas.openxmlformats.org/officeDocument/2006/relationships/slide" Target="slides/slide10.xml"/><Relationship Id="rId36" Type="http://schemas.openxmlformats.org/officeDocument/2006/relationships/font" Target="fonts/HelveticaNeue-boldItalic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jpg>
</file>

<file path=ppt/media/image11.jpg>
</file>

<file path=ppt/media/image12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jpg>
</file>

<file path=ppt/media/image4.png>
</file>

<file path=ppt/media/image5.jp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6" name="Google Shape;46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3757fd8b3f0_0_2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5" name="Google Shape;115;g3757fd8b3f0_0_2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1" name="Google Shape;121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768a917e56_1_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9" name="Google Shape;129;g3768a917e56_1_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7" name="Google Shape;137;p1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8" name="Google Shape;138;p14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7" name="Google Shape;147;p1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Calibri"/>
              <a:buNone/>
            </a:pPr>
            <a:r>
              <a:rPr lang="en-US"/>
              <a:t>Tối đa 5 thành viên</a:t>
            </a:r>
            <a:endParaRPr/>
          </a:p>
        </p:txBody>
      </p:sp>
      <p:sp>
        <p:nvSpPr>
          <p:cNvPr id="148" name="Google Shape;148;p15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64" name="Google Shape;164;p1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5" name="Google Shape;165;p16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3" name="Google Shape;173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79" name="Google Shape;179;p1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0" name="Google Shape;180;p18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9" name="Google Shape;189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3" name="Google Shape;53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0" name="Google Shape;60;p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1" name="Google Shape;61;p3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1" name="Google Shape;71;p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2" name="Google Shape;72;p4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0" name="Google Shape;80;p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1" name="Google Shape;81;p5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0" name="Google Shape;90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757fd8b3f0_0_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6" name="Google Shape;96;g3757fd8b3f0_0_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757fd8b3f0_0_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2" name="Google Shape;102;g3757fd8b3f0_0_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757fd8b3f0_0_1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8" name="Google Shape;108;g3757fd8b3f0_0_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1"/>
          <p:cNvGrpSpPr/>
          <p:nvPr/>
        </p:nvGrpSpPr>
        <p:grpSpPr>
          <a:xfrm>
            <a:off x="2" y="5984125"/>
            <a:ext cx="12204703" cy="873893"/>
            <a:chOff x="0" y="0"/>
            <a:chExt cx="12204701" cy="873891"/>
          </a:xfrm>
        </p:grpSpPr>
        <p:sp>
          <p:nvSpPr>
            <p:cNvPr id="11" name="Google Shape;11;p21"/>
            <p:cNvSpPr/>
            <p:nvPr/>
          </p:nvSpPr>
          <p:spPr>
            <a:xfrm>
              <a:off x="0" y="466"/>
              <a:ext cx="12204701" cy="873425"/>
            </a:xfrm>
            <a:prstGeom prst="rect">
              <a:avLst/>
            </a:prstGeom>
            <a:solidFill>
              <a:srgbClr val="D7D7D7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21"/>
            <p:cNvSpPr/>
            <p:nvPr/>
          </p:nvSpPr>
          <p:spPr>
            <a:xfrm>
              <a:off x="7355840" y="0"/>
              <a:ext cx="4292593" cy="873890"/>
            </a:xfrm>
            <a:custGeom>
              <a:rect b="b" l="l" r="r" t="t"/>
              <a:pathLst>
                <a:path extrusionOk="0" h="21600" w="21600">
                  <a:moveTo>
                    <a:pt x="0" y="21600"/>
                  </a:moveTo>
                  <a:lnTo>
                    <a:pt x="2367" y="0"/>
                  </a:lnTo>
                  <a:lnTo>
                    <a:pt x="21600" y="0"/>
                  </a:lnTo>
                  <a:lnTo>
                    <a:pt x="19233" y="2160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" name="Google Shape;13;p21"/>
          <p:cNvSpPr txBox="1"/>
          <p:nvPr>
            <p:ph type="title"/>
          </p:nvPr>
        </p:nvSpPr>
        <p:spPr>
          <a:xfrm>
            <a:off x="406400" y="980440"/>
            <a:ext cx="11379200" cy="1468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Tahoma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sp>
        <p:nvSpPr>
          <p:cNvPr id="14" name="Google Shape;14;p21"/>
          <p:cNvSpPr txBox="1"/>
          <p:nvPr>
            <p:ph idx="1" type="body"/>
          </p:nvPr>
        </p:nvSpPr>
        <p:spPr>
          <a:xfrm>
            <a:off x="7932573" y="6201547"/>
            <a:ext cx="3139130" cy="5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ahoma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ahoma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ahoma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ahoma"/>
              <a:buNone/>
              <a:defRPr sz="18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ahoma"/>
              <a:buNone/>
              <a:defRPr sz="1800">
                <a:solidFill>
                  <a:srgbClr val="888888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5" name="Google Shape;15;p21"/>
          <p:cNvSpPr txBox="1"/>
          <p:nvPr>
            <p:ph idx="12" type="sldNum"/>
          </p:nvPr>
        </p:nvSpPr>
        <p:spPr>
          <a:xfrm>
            <a:off x="11631356" y="6407339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6" name="Google Shape;16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748780" y="410845"/>
            <a:ext cx="5180330" cy="51803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21" title="2020-FPTPolytechic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6400" y="6060125"/>
            <a:ext cx="1650226" cy="721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2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sp>
        <p:nvSpPr>
          <p:cNvPr id="20" name="Google Shape;20;p22"/>
          <p:cNvSpPr txBox="1"/>
          <p:nvPr>
            <p:ph idx="12" type="sldNum"/>
          </p:nvPr>
        </p:nvSpPr>
        <p:spPr>
          <a:xfrm>
            <a:off x="11308748" y="6407339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and Content">
  <p:cSld name="2_Title and Conten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3"/>
          <p:cNvSpPr txBox="1"/>
          <p:nvPr>
            <p:ph type="title"/>
          </p:nvPr>
        </p:nvSpPr>
        <p:spPr>
          <a:xfrm>
            <a:off x="2336800" y="198438"/>
            <a:ext cx="9448800" cy="4873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attrocento Sans"/>
              <a:buNone/>
              <a:defRPr b="0" i="0" sz="2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sp>
        <p:nvSpPr>
          <p:cNvPr id="23" name="Google Shape;23;p23"/>
          <p:cNvSpPr txBox="1"/>
          <p:nvPr>
            <p:ph idx="1" type="body"/>
          </p:nvPr>
        </p:nvSpPr>
        <p:spPr>
          <a:xfrm>
            <a:off x="1727200" y="1066800"/>
            <a:ext cx="10363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Quattrocento Sans"/>
              <a:buNone/>
              <a:defRPr b="1"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28600" lvl="1" marL="9144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2pPr>
            <a:lvl3pPr indent="-330200" lvl="2" marL="13716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•"/>
              <a:defRPr sz="1600">
                <a:latin typeface="Roboto"/>
                <a:ea typeface="Roboto"/>
                <a:cs typeface="Roboto"/>
                <a:sym typeface="Roboto"/>
              </a:defRPr>
            </a:lvl3pPr>
            <a:lvl4pPr indent="-330200" lvl="3" marL="18288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Courier New"/>
              <a:buChar char="o"/>
              <a:defRPr sz="1600">
                <a:latin typeface="Roboto"/>
                <a:ea typeface="Roboto"/>
                <a:cs typeface="Roboto"/>
                <a:sym typeface="Roboto"/>
              </a:defRPr>
            </a:lvl4pPr>
            <a:lvl5pPr indent="-330200" lvl="4" marL="22860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»"/>
              <a:defRPr sz="1600"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>
  <p:cSld name="1_Title and Content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25"/>
          <p:cNvSpPr txBox="1"/>
          <p:nvPr>
            <p:ph type="title"/>
          </p:nvPr>
        </p:nvSpPr>
        <p:spPr>
          <a:xfrm>
            <a:off x="2336800" y="198438"/>
            <a:ext cx="9448800" cy="4873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attrocento Sans"/>
              <a:buNone/>
              <a:defRPr b="0" i="0" sz="2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sp>
        <p:nvSpPr>
          <p:cNvPr id="26" name="Google Shape;26;p25"/>
          <p:cNvSpPr txBox="1"/>
          <p:nvPr>
            <p:ph idx="1" type="body"/>
          </p:nvPr>
        </p:nvSpPr>
        <p:spPr>
          <a:xfrm>
            <a:off x="1727200" y="1066800"/>
            <a:ext cx="10363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Quattrocento Sans"/>
              <a:buNone/>
              <a:defRPr b="1"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28600" lvl="1" marL="9144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2pPr>
            <a:lvl3pPr indent="-330200" lvl="2" marL="13716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•"/>
              <a:defRPr sz="1600">
                <a:latin typeface="Roboto"/>
                <a:ea typeface="Roboto"/>
                <a:cs typeface="Roboto"/>
                <a:sym typeface="Roboto"/>
              </a:defRPr>
            </a:lvl3pPr>
            <a:lvl4pPr indent="-330200" lvl="3" marL="18288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Courier New"/>
              <a:buChar char="o"/>
              <a:defRPr sz="1600">
                <a:latin typeface="Roboto"/>
                <a:ea typeface="Roboto"/>
                <a:cs typeface="Roboto"/>
                <a:sym typeface="Roboto"/>
              </a:defRPr>
            </a:lvl4pPr>
            <a:lvl5pPr indent="-330200" lvl="4" marL="22860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»"/>
              <a:defRPr sz="1600"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27" name="Google Shape;27;p25"/>
          <p:cNvSpPr txBox="1"/>
          <p:nvPr>
            <p:ph idx="2" type="body"/>
          </p:nvPr>
        </p:nvSpPr>
        <p:spPr>
          <a:xfrm>
            <a:off x="6604000" y="1828800"/>
            <a:ext cx="53848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Quattrocento Sans"/>
              <a:buNone/>
              <a:defRPr b="0"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28600" lvl="1" marL="9144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2pPr>
            <a:lvl3pPr indent="-330200" lvl="2" marL="13716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•"/>
              <a:defRPr sz="1600">
                <a:latin typeface="Roboto"/>
                <a:ea typeface="Roboto"/>
                <a:cs typeface="Roboto"/>
                <a:sym typeface="Roboto"/>
              </a:defRPr>
            </a:lvl3pPr>
            <a:lvl4pPr indent="-330200" lvl="3" marL="18288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Courier New"/>
              <a:buChar char="o"/>
              <a:defRPr sz="1600">
                <a:latin typeface="Roboto"/>
                <a:ea typeface="Roboto"/>
                <a:cs typeface="Roboto"/>
                <a:sym typeface="Roboto"/>
              </a:defRPr>
            </a:lvl4pPr>
            <a:lvl5pPr indent="-330200" lvl="4" marL="22860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»"/>
              <a:defRPr sz="1600"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0">
  <p:cSld name="Title and Content 0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4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sp>
        <p:nvSpPr>
          <p:cNvPr id="30" name="Google Shape;30;p24"/>
          <p:cNvSpPr txBox="1"/>
          <p:nvPr>
            <p:ph idx="12" type="sldNum"/>
          </p:nvPr>
        </p:nvSpPr>
        <p:spPr>
          <a:xfrm>
            <a:off x="11308748" y="6407339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6"/>
          <p:cNvSpPr txBox="1"/>
          <p:nvPr>
            <p:ph idx="12" type="sldNum"/>
          </p:nvPr>
        </p:nvSpPr>
        <p:spPr>
          <a:xfrm>
            <a:off x="8463946" y="6224224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mo Layout">
  <p:cSld name="Demo Layou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7"/>
          <p:cNvSpPr txBox="1"/>
          <p:nvPr>
            <p:ph type="title"/>
          </p:nvPr>
        </p:nvSpPr>
        <p:spPr>
          <a:xfrm>
            <a:off x="711200" y="3581400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ahoma"/>
              <a:buNone/>
              <a:defRPr sz="2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pic>
        <p:nvPicPr>
          <p:cNvPr descr="Picture 2" id="35" name="Google Shape;35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27200" y="1295400"/>
            <a:ext cx="8546253" cy="2133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27"/>
          <p:cNvSpPr txBox="1"/>
          <p:nvPr>
            <p:ph idx="12" type="sldNum"/>
          </p:nvPr>
        </p:nvSpPr>
        <p:spPr>
          <a:xfrm>
            <a:off x="8463946" y="6224224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8"/>
          <p:cNvSpPr txBox="1"/>
          <p:nvPr>
            <p:ph type="title"/>
          </p:nvPr>
        </p:nvSpPr>
        <p:spPr>
          <a:xfrm>
            <a:off x="328699" y="177803"/>
            <a:ext cx="11482301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Quattrocento Sans"/>
              <a:buNone/>
              <a:defRPr sz="3200" cap="none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9pPr>
          </a:lstStyle>
          <a:p/>
        </p:txBody>
      </p:sp>
      <p:sp>
        <p:nvSpPr>
          <p:cNvPr id="39" name="Google Shape;39;p28"/>
          <p:cNvSpPr txBox="1"/>
          <p:nvPr>
            <p:ph idx="1" type="body"/>
          </p:nvPr>
        </p:nvSpPr>
        <p:spPr>
          <a:xfrm>
            <a:off x="328699" y="889000"/>
            <a:ext cx="11482301" cy="5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ahoma"/>
              <a:buChar char="▪"/>
              <a:defRPr sz="2800">
                <a:solidFill>
                  <a:srgbClr val="3F3F3F"/>
                </a:solidFill>
              </a:defRPr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ahoma"/>
              <a:buChar char="•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ahoma"/>
              <a:buChar char="•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Char char="»"/>
              <a:defRPr sz="20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•"/>
              <a:defRPr/>
            </a:lvl9pPr>
          </a:lstStyle>
          <a:p/>
        </p:txBody>
      </p:sp>
      <p:sp>
        <p:nvSpPr>
          <p:cNvPr id="40" name="Google Shape;40;p28"/>
          <p:cNvSpPr txBox="1"/>
          <p:nvPr>
            <p:ph idx="10" type="dt"/>
          </p:nvPr>
        </p:nvSpPr>
        <p:spPr>
          <a:xfrm>
            <a:off x="609600" y="6356355"/>
            <a:ext cx="2844800" cy="366183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1" name="Google Shape;41;p28"/>
          <p:cNvSpPr txBox="1"/>
          <p:nvPr>
            <p:ph idx="11" type="ftr"/>
          </p:nvPr>
        </p:nvSpPr>
        <p:spPr>
          <a:xfrm>
            <a:off x="4165601" y="6356355"/>
            <a:ext cx="3860800" cy="366183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2" name="Google Shape;42;p28"/>
          <p:cNvSpPr txBox="1"/>
          <p:nvPr>
            <p:ph idx="12" type="sldNum"/>
          </p:nvPr>
        </p:nvSpPr>
        <p:spPr>
          <a:xfrm>
            <a:off x="8737603" y="6356355"/>
            <a:ext cx="2844800" cy="366183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43" name="Google Shape;43;p28"/>
          <p:cNvCxnSpPr/>
          <p:nvPr/>
        </p:nvCxnSpPr>
        <p:spPr>
          <a:xfrm>
            <a:off x="328699" y="838200"/>
            <a:ext cx="11482301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  <p:transition spd="slow">
    <p:wipe dir="r"/>
  </p:transition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0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Tahoma"/>
              <a:buNone/>
              <a:defRPr b="0" i="0" sz="3200" u="none" cap="none" strike="noStrike">
                <a:solidFill>
                  <a:schemeClr val="accent3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7" name="Google Shape;7;p20"/>
          <p:cNvSpPr txBox="1"/>
          <p:nvPr>
            <p:ph idx="1" type="body"/>
          </p:nvPr>
        </p:nvSpPr>
        <p:spPr>
          <a:xfrm>
            <a:off x="6805083" y="2438400"/>
            <a:ext cx="4775201" cy="44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▪"/>
              <a:defRPr b="0" i="0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•"/>
              <a:defRPr b="0" i="0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•"/>
              <a:defRPr b="0" i="0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38100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–"/>
              <a:defRPr b="0" i="0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»"/>
              <a:defRPr b="0" i="0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Quattrocento Sans"/>
              <a:buChar char="•"/>
              <a:defRPr b="0" i="0" sz="2400" u="none" cap="none" strike="noStrike">
                <a:solidFill>
                  <a:srgbClr val="007A6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Quattrocento Sans"/>
              <a:buChar char="•"/>
              <a:defRPr b="0" i="0" sz="2400" u="none" cap="none" strike="noStrike">
                <a:solidFill>
                  <a:srgbClr val="007A6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Quattrocento Sans"/>
              <a:buChar char="•"/>
              <a:defRPr b="0" i="0" sz="2400" u="none" cap="none" strike="noStrike">
                <a:solidFill>
                  <a:srgbClr val="007A6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Quattrocento Sans"/>
              <a:buChar char="•"/>
              <a:defRPr b="0" i="0" sz="2400" u="none" cap="none" strike="noStrike">
                <a:solidFill>
                  <a:srgbClr val="007A6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8" name="Google Shape;8;p20"/>
          <p:cNvSpPr txBox="1"/>
          <p:nvPr>
            <p:ph idx="12" type="sldNum"/>
          </p:nvPr>
        </p:nvSpPr>
        <p:spPr>
          <a:xfrm>
            <a:off x="11308748" y="6407339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jpg"/><Relationship Id="rId4" Type="http://schemas.openxmlformats.org/officeDocument/2006/relationships/image" Target="../media/image5.jpg"/><Relationship Id="rId5" Type="http://schemas.openxmlformats.org/officeDocument/2006/relationships/image" Target="../media/image10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"/>
          <p:cNvSpPr txBox="1"/>
          <p:nvPr>
            <p:ph type="title"/>
          </p:nvPr>
        </p:nvSpPr>
        <p:spPr>
          <a:xfrm>
            <a:off x="406400" y="1513840"/>
            <a:ext cx="11379300" cy="14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5D23"/>
              </a:buClr>
              <a:buSzPts val="2800"/>
              <a:buFont typeface="Tahoma"/>
              <a:buNone/>
            </a:pPr>
            <a:r>
              <a:rPr b="1" i="0" lang="en-US" sz="28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  <a:t>Bài </a:t>
            </a:r>
            <a:r>
              <a:rPr b="1" lang="en-US" sz="2800">
                <a:solidFill>
                  <a:srgbClr val="285D23"/>
                </a:solidFill>
              </a:rPr>
              <a:t>5</a:t>
            </a:r>
            <a:r>
              <a:rPr b="1" i="0" lang="en-US" sz="28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  <a:t> - Phần </a:t>
            </a:r>
            <a:r>
              <a:rPr b="1" lang="en-US" sz="2800">
                <a:solidFill>
                  <a:srgbClr val="285D23"/>
                </a:solidFill>
              </a:rPr>
              <a:t>2</a:t>
            </a:r>
            <a:br>
              <a:rPr b="1" i="0" lang="en-US" sz="28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</a:br>
            <a:r>
              <a:rPr b="1" lang="en-US" sz="3400">
                <a:solidFill>
                  <a:srgbClr val="285D23"/>
                </a:solidFill>
              </a:rPr>
              <a:t>Kế thừa trong OO</a:t>
            </a:r>
            <a:r>
              <a:rPr b="1" lang="en-US" sz="3400">
                <a:solidFill>
                  <a:srgbClr val="285D23"/>
                </a:solidFill>
              </a:rPr>
              <a:t>P (P2)</a:t>
            </a:r>
            <a:endParaRPr b="1" sz="3400">
              <a:solidFill>
                <a:srgbClr val="285D23"/>
              </a:solidFill>
            </a:endParaRPr>
          </a:p>
        </p:txBody>
      </p:sp>
      <p:pic>
        <p:nvPicPr>
          <p:cNvPr descr="Picture 1" id="49" name="Google Shape;49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1000" y="390418"/>
            <a:ext cx="2286000" cy="1000023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"/>
          <p:cNvSpPr txBox="1"/>
          <p:nvPr/>
        </p:nvSpPr>
        <p:spPr>
          <a:xfrm>
            <a:off x="4079875" y="6013450"/>
            <a:ext cx="11297920" cy="92265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Tahoma"/>
              <a:buNone/>
            </a:pPr>
            <a:r>
              <a:rPr b="1" i="0" lang="en-US" sz="1800" u="none" cap="none" strike="noStrike">
                <a:solidFill>
                  <a:schemeClr val="accent3"/>
                </a:solidFill>
                <a:latin typeface="Tahoma"/>
                <a:ea typeface="Tahoma"/>
                <a:cs typeface="Tahoma"/>
                <a:sym typeface="Tahoma"/>
              </a:rPr>
              <a:t>Bài 4: OOP và kế thừa</a:t>
            </a:r>
            <a:endParaRPr b="1" i="0" sz="1800" u="none" cap="none" strike="noStrike">
              <a:solidFill>
                <a:schemeClr val="accent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757fd8b3f0_0_20"/>
          <p:cNvSpPr txBox="1"/>
          <p:nvPr>
            <p:ph type="title"/>
          </p:nvPr>
        </p:nvSpPr>
        <p:spPr>
          <a:xfrm>
            <a:off x="406400" y="254853"/>
            <a:ext cx="10972800" cy="6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285D23"/>
                </a:solidFill>
              </a:rPr>
              <a:t>Object Descriptors</a:t>
            </a:r>
            <a:endParaRPr>
              <a:solidFill>
                <a:srgbClr val="285D23"/>
              </a:solidFill>
            </a:endParaRPr>
          </a:p>
        </p:txBody>
      </p:sp>
      <p:pic>
        <p:nvPicPr>
          <p:cNvPr id="118" name="Google Shape;118;g3757fd8b3f0_0_20" title="Object Descriptors1.png"/>
          <p:cNvPicPr preferRelativeResize="0"/>
          <p:nvPr/>
        </p:nvPicPr>
        <p:blipFill rotWithShape="1">
          <a:blip r:embed="rId3">
            <a:alphaModFix/>
          </a:blip>
          <a:srcRect b="0" l="0" r="0" t="13837"/>
          <a:stretch/>
        </p:blipFill>
        <p:spPr>
          <a:xfrm>
            <a:off x="4414975" y="1373500"/>
            <a:ext cx="3983875" cy="5148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1"/>
          <p:cNvSpPr/>
          <p:nvPr/>
        </p:nvSpPr>
        <p:spPr>
          <a:xfrm>
            <a:off x="489534" y="249440"/>
            <a:ext cx="8572500" cy="990576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0352" y="0"/>
                </a:lnTo>
                <a:lnTo>
                  <a:pt x="21600" y="10800"/>
                </a:lnTo>
                <a:lnTo>
                  <a:pt x="20352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4F4CE"/>
          </a:solidFill>
          <a:ln cap="flat" cmpd="sng" w="9525">
            <a:solidFill>
              <a:srgbClr val="0858A6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2549"/>
              </a:srgbClr>
            </a:outerShdw>
          </a:effectLst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p11"/>
          <p:cNvSpPr txBox="1"/>
          <p:nvPr>
            <p:ph type="title"/>
          </p:nvPr>
        </p:nvSpPr>
        <p:spPr>
          <a:xfrm>
            <a:off x="692100" y="437400"/>
            <a:ext cx="10972800" cy="6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Tahoma"/>
              <a:buNone/>
            </a:pPr>
            <a:r>
              <a:rPr lang="en-US"/>
              <a:t>Thảo luận 1</a:t>
            </a:r>
            <a:endParaRPr/>
          </a:p>
        </p:txBody>
      </p:sp>
      <p:pic>
        <p:nvPicPr>
          <p:cNvPr descr="Picture 3" id="125" name="Google Shape;125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72400" y="3302000"/>
            <a:ext cx="3556000" cy="355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1"/>
          <p:cNvSpPr txBox="1"/>
          <p:nvPr/>
        </p:nvSpPr>
        <p:spPr>
          <a:xfrm>
            <a:off x="489525" y="1574050"/>
            <a:ext cx="9203400" cy="33597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Khi sử dụng </a:t>
            </a:r>
            <a:r>
              <a:rPr lang="en-US" sz="3000">
                <a:solidFill>
                  <a:srgbClr val="188038"/>
                </a:solidFill>
                <a:latin typeface="Tahoma"/>
                <a:ea typeface="Tahoma"/>
                <a:cs typeface="Tahoma"/>
                <a:sym typeface="Tahoma"/>
              </a:rPr>
              <a:t>extends</a:t>
            </a:r>
            <a:r>
              <a:rPr lang="en-US" sz="30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để kế thừa class cha, làm thế nào để class con có thể </a:t>
            </a:r>
            <a:r>
              <a:rPr lang="en-US" sz="3000">
                <a:solidFill>
                  <a:srgbClr val="188038"/>
                </a:solidFill>
                <a:latin typeface="Tahoma"/>
                <a:ea typeface="Tahoma"/>
                <a:cs typeface="Tahoma"/>
                <a:sym typeface="Tahoma"/>
              </a:rPr>
              <a:t>override</a:t>
            </a:r>
            <a:r>
              <a:rPr lang="en-US" sz="30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(ghi đè) phương thức của class cha? Hãy cho ví dụ</a:t>
            </a:r>
            <a:endParaRPr b="1" i="0" sz="3000" u="none" cap="none" strike="noStrike">
              <a:solidFill>
                <a:srgbClr val="00514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768a917e56_1_2"/>
          <p:cNvSpPr/>
          <p:nvPr/>
        </p:nvSpPr>
        <p:spPr>
          <a:xfrm>
            <a:off x="489534" y="249440"/>
            <a:ext cx="8572500" cy="990576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0352" y="0"/>
                </a:lnTo>
                <a:lnTo>
                  <a:pt x="21600" y="10800"/>
                </a:lnTo>
                <a:lnTo>
                  <a:pt x="20352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4F4CE"/>
          </a:solidFill>
          <a:ln cap="flat" cmpd="sng" w="9525">
            <a:solidFill>
              <a:srgbClr val="0858A6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2550"/>
              </a:srgbClr>
            </a:outerShdw>
          </a:effectLst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g3768a917e56_1_2"/>
          <p:cNvSpPr txBox="1"/>
          <p:nvPr>
            <p:ph type="title"/>
          </p:nvPr>
        </p:nvSpPr>
        <p:spPr>
          <a:xfrm>
            <a:off x="692100" y="437400"/>
            <a:ext cx="10972800" cy="6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Tahoma"/>
              <a:buNone/>
            </a:pPr>
            <a:r>
              <a:rPr lang="en-US"/>
              <a:t>Thảo luận 2</a:t>
            </a:r>
            <a:endParaRPr/>
          </a:p>
        </p:txBody>
      </p:sp>
      <p:pic>
        <p:nvPicPr>
          <p:cNvPr descr="Picture 3" id="133" name="Google Shape;133;g3768a917e56_1_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72400" y="3302000"/>
            <a:ext cx="3556000" cy="355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g3768a917e56_1_2"/>
          <p:cNvSpPr txBox="1"/>
          <p:nvPr/>
        </p:nvSpPr>
        <p:spPr>
          <a:xfrm>
            <a:off x="489525" y="1574050"/>
            <a:ext cx="9203400" cy="33597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0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Nếu class con có constructor riêng, tại sao phải gọi </a:t>
            </a:r>
            <a:r>
              <a:rPr lang="en-US" sz="3000">
                <a:solidFill>
                  <a:srgbClr val="188038"/>
                </a:solidFill>
                <a:latin typeface="Tahoma"/>
                <a:ea typeface="Tahoma"/>
                <a:cs typeface="Tahoma"/>
                <a:sym typeface="Tahoma"/>
              </a:rPr>
              <a:t>super()</a:t>
            </a:r>
            <a:r>
              <a:rPr lang="en-US" sz="30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trước khi sử dụng </a:t>
            </a:r>
            <a:r>
              <a:rPr lang="en-US" sz="3000">
                <a:solidFill>
                  <a:srgbClr val="188038"/>
                </a:solidFill>
                <a:latin typeface="Tahoma"/>
                <a:ea typeface="Tahoma"/>
                <a:cs typeface="Tahoma"/>
                <a:sym typeface="Tahoma"/>
              </a:rPr>
              <a:t>this</a:t>
            </a:r>
            <a:r>
              <a:rPr lang="en-US" sz="30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? Điều gì xảy ra nếu không gọi </a:t>
            </a:r>
            <a:r>
              <a:rPr lang="en-US" sz="3000">
                <a:solidFill>
                  <a:srgbClr val="188038"/>
                </a:solidFill>
                <a:latin typeface="Tahoma"/>
                <a:ea typeface="Tahoma"/>
                <a:cs typeface="Tahoma"/>
                <a:sym typeface="Tahoma"/>
              </a:rPr>
              <a:t>super()</a:t>
            </a:r>
            <a:r>
              <a:rPr lang="en-US" sz="30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?</a:t>
            </a:r>
            <a:endParaRPr b="1" i="0" sz="3000" u="none" cap="none" strike="noStrike">
              <a:solidFill>
                <a:srgbClr val="00514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://www.onlinecontinuingeducationhelp.com/images/dreamstime_18827411.jpg" id="140" name="Google Shape;140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18049" y="3068177"/>
            <a:ext cx="5649950" cy="3789823"/>
          </a:xfrm>
          <a:prstGeom prst="rect">
            <a:avLst/>
          </a:prstGeom>
          <a:noFill/>
          <a:ln>
            <a:noFill/>
          </a:ln>
        </p:spPr>
      </p:pic>
      <p:sp>
        <p:nvSpPr>
          <p:cNvPr id="141" name="Google Shape;141;p14"/>
          <p:cNvSpPr/>
          <p:nvPr/>
        </p:nvSpPr>
        <p:spPr>
          <a:xfrm>
            <a:off x="1524000" y="1066800"/>
            <a:ext cx="7924800" cy="172720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2" name="Google Shape;142;p14"/>
          <p:cNvSpPr txBox="1"/>
          <p:nvPr>
            <p:ph idx="4294967295" type="sldNum"/>
          </p:nvPr>
        </p:nvSpPr>
        <p:spPr>
          <a:xfrm>
            <a:off x="76200" y="6156008"/>
            <a:ext cx="2133600" cy="3975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>
                <a:solidFill>
                  <a:schemeClr val="lt1"/>
                </a:solidFill>
              </a:rPr>
              <a:t>‹#›</a:t>
            </a:fld>
            <a:endParaRPr sz="2000">
              <a:solidFill>
                <a:schemeClr val="lt1"/>
              </a:solidFill>
            </a:endParaRPr>
          </a:p>
        </p:txBody>
      </p:sp>
      <p:sp>
        <p:nvSpPr>
          <p:cNvPr id="143" name="Google Shape;143;p14"/>
          <p:cNvSpPr txBox="1"/>
          <p:nvPr>
            <p:ph type="title"/>
          </p:nvPr>
        </p:nvSpPr>
        <p:spPr>
          <a:xfrm>
            <a:off x="1815662" y="1447800"/>
            <a:ext cx="6718738" cy="7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ahoma"/>
              <a:buNone/>
            </a:pPr>
            <a:r>
              <a:rPr lang="en-US" sz="4400" cap="small">
                <a:latin typeface="Tahoma"/>
                <a:ea typeface="Tahoma"/>
                <a:cs typeface="Tahoma"/>
                <a:sym typeface="Tahoma"/>
              </a:rPr>
              <a:t>Chuyên đề</a:t>
            </a:r>
            <a:endParaRPr sz="4400" cap="small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44" name="Google Shape;144;p14"/>
          <p:cNvSpPr txBox="1"/>
          <p:nvPr>
            <p:ph idx="1" type="body"/>
          </p:nvPr>
        </p:nvSpPr>
        <p:spPr>
          <a:xfrm>
            <a:off x="1770524" y="2971800"/>
            <a:ext cx="4554076" cy="29971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Noto Sans Symbols"/>
              <a:buChar char="▪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Phân nhóm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Noto Sans Symbols"/>
              <a:buChar char="▪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Bốc thăm chuyên đề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Noto Sans Symbols"/>
              <a:buChar char="▪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Thảo luận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Noto Sans Symbols"/>
              <a:buChar char="▪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Trình bày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" name="Google Shape;150;p15"/>
          <p:cNvGrpSpPr/>
          <p:nvPr/>
        </p:nvGrpSpPr>
        <p:grpSpPr>
          <a:xfrm>
            <a:off x="6384686" y="967048"/>
            <a:ext cx="5181682" cy="5791390"/>
            <a:chOff x="2057400" y="1367692"/>
            <a:chExt cx="4713620" cy="5461000"/>
          </a:xfrm>
        </p:grpSpPr>
        <p:pic>
          <p:nvPicPr>
            <p:cNvPr descr="C:\Users\powerpoint.vn\Downloads\gd_d469b81f6980.jpg" id="151" name="Google Shape;151;p1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057400" y="1367692"/>
              <a:ext cx="4713620" cy="5461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2" name="Google Shape;152;p15"/>
            <p:cNvSpPr/>
            <p:nvPr/>
          </p:nvSpPr>
          <p:spPr>
            <a:xfrm rot="318825">
              <a:off x="2540268" y="2370699"/>
              <a:ext cx="1486890" cy="37601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Quattrocento Sans"/>
                <a:buNone/>
              </a:pPr>
              <a:r>
                <a:rPr b="1" i="0" lang="en-US" sz="20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Chuyên đề 1</a:t>
              </a:r>
              <a:endPara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53" name="Google Shape;153;p15"/>
            <p:cNvSpPr/>
            <p:nvPr/>
          </p:nvSpPr>
          <p:spPr>
            <a:xfrm>
              <a:off x="2767399" y="3273701"/>
              <a:ext cx="1398600" cy="34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Quattrocento Sans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Chuyên đề 2</a:t>
              </a:r>
              <a:endPara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54" name="Google Shape;154;p15"/>
            <p:cNvSpPr/>
            <p:nvPr/>
          </p:nvSpPr>
          <p:spPr>
            <a:xfrm rot="-463087">
              <a:off x="4306627" y="1951469"/>
              <a:ext cx="1398368" cy="34726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Quattrocento Sans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Chuyên đề 3</a:t>
              </a:r>
              <a:endPara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55" name="Google Shape;155;p15"/>
            <p:cNvSpPr/>
            <p:nvPr/>
          </p:nvSpPr>
          <p:spPr>
            <a:xfrm rot="194062">
              <a:off x="4276096" y="2902350"/>
              <a:ext cx="1398428" cy="34734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Quattrocento Sans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Chuyên đề 4</a:t>
              </a:r>
              <a:endPara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156" name="Google Shape;156;p15"/>
          <p:cNvSpPr txBox="1"/>
          <p:nvPr/>
        </p:nvSpPr>
        <p:spPr>
          <a:xfrm>
            <a:off x="406400" y="254853"/>
            <a:ext cx="10972800" cy="6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en-US" sz="4400" u="none" cap="none" strike="noStrike">
                <a:solidFill>
                  <a:srgbClr val="00A383"/>
                </a:solidFill>
                <a:latin typeface="Tahoma"/>
                <a:ea typeface="Tahoma"/>
                <a:cs typeface="Tahoma"/>
                <a:sym typeface="Tahoma"/>
              </a:rPr>
              <a:t>Chia nhóm thuyết trình</a:t>
            </a:r>
            <a:endParaRPr b="0" i="0" sz="4400" u="none" cap="none" strike="noStrike">
              <a:solidFill>
                <a:srgbClr val="00A38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57" name="Google Shape;157;p15"/>
          <p:cNvSpPr txBox="1"/>
          <p:nvPr/>
        </p:nvSpPr>
        <p:spPr>
          <a:xfrm>
            <a:off x="1770375" y="1203325"/>
            <a:ext cx="4819500" cy="332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31775" lvl="0" marL="231775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0B12B"/>
              </a:buClr>
              <a:buSzPts val="2400"/>
              <a:buFont typeface="Tahoma"/>
              <a:buChar char="▪"/>
            </a:pPr>
            <a:r>
              <a:rPr b="0" i="0" lang="en-US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Mỗi nhóm tối đa 5 sinh viên</a:t>
            </a:r>
            <a:endParaRPr b="0" i="0" sz="24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231775" lvl="0" marL="231775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B0B12B"/>
              </a:buClr>
              <a:buSzPts val="2400"/>
              <a:buFont typeface="Tahoma"/>
              <a:buChar char="▪"/>
            </a:pPr>
            <a:r>
              <a:rPr b="0" i="0" lang="en-US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Mỗi nhóm thảo luận một bài tập trong lab hoặc GV giao.</a:t>
            </a:r>
            <a:endParaRPr b="0" i="0" sz="24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231775" lvl="0" marL="231775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B0B12B"/>
              </a:buClr>
              <a:buSzPts val="2400"/>
              <a:buFont typeface="Tahoma"/>
              <a:buChar char="▪"/>
            </a:pPr>
            <a:r>
              <a:rPr b="0" i="0" lang="en-US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Chọn 2 nhóm lên thuyết trình</a:t>
            </a:r>
            <a:endParaRPr b="0" i="0" sz="24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descr="C:\Users\powerpoint.vn\Downloads\64215-Latino student group.jpg" id="158" name="Google Shape;158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0" y="4605687"/>
            <a:ext cx="3352800" cy="226575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9" name="Google Shape;159;p15"/>
          <p:cNvGrpSpPr/>
          <p:nvPr/>
        </p:nvGrpSpPr>
        <p:grpSpPr>
          <a:xfrm>
            <a:off x="4719281" y="4529963"/>
            <a:ext cx="2286000" cy="2377343"/>
            <a:chOff x="3425952" y="4513804"/>
            <a:chExt cx="2286000" cy="2377343"/>
          </a:xfrm>
        </p:grpSpPr>
        <p:pic>
          <p:nvPicPr>
            <p:cNvPr descr="C:\Users\powerpoint.vn\Downloads\Students-Lined-Up.jpg" id="160" name="Google Shape;160;p15"/>
            <p:cNvPicPr preferRelativeResize="0"/>
            <p:nvPr/>
          </p:nvPicPr>
          <p:blipFill rotWithShape="1">
            <a:blip r:embed="rId5">
              <a:alphaModFix/>
            </a:blip>
            <a:srcRect b="0" l="0" r="-6575" t="0"/>
            <a:stretch/>
          </p:blipFill>
          <p:spPr>
            <a:xfrm>
              <a:off x="3564492" y="4513804"/>
              <a:ext cx="2147460" cy="234419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1" name="Google Shape;161;p15"/>
            <p:cNvSpPr/>
            <p:nvPr/>
          </p:nvSpPr>
          <p:spPr>
            <a:xfrm>
              <a:off x="3425952" y="4590288"/>
              <a:ext cx="725424" cy="2300859"/>
            </a:xfrm>
            <a:custGeom>
              <a:rect b="b" l="l" r="r" t="t"/>
              <a:pathLst>
                <a:path extrusionOk="0" h="2300859" w="725424">
                  <a:moveTo>
                    <a:pt x="603504" y="412242"/>
                  </a:moveTo>
                  <a:lnTo>
                    <a:pt x="566928" y="505968"/>
                  </a:lnTo>
                  <a:lnTo>
                    <a:pt x="566928" y="652272"/>
                  </a:lnTo>
                  <a:lnTo>
                    <a:pt x="542544" y="780288"/>
                  </a:lnTo>
                  <a:lnTo>
                    <a:pt x="525018" y="894969"/>
                  </a:lnTo>
                  <a:lnTo>
                    <a:pt x="451104" y="877824"/>
                  </a:lnTo>
                  <a:cubicBezTo>
                    <a:pt x="450342" y="889000"/>
                    <a:pt x="434340" y="900176"/>
                    <a:pt x="433578" y="911352"/>
                  </a:cubicBezTo>
                  <a:lnTo>
                    <a:pt x="457200" y="950976"/>
                  </a:lnTo>
                  <a:lnTo>
                    <a:pt x="488061" y="1060704"/>
                  </a:lnTo>
                  <a:cubicBezTo>
                    <a:pt x="481965" y="1087755"/>
                    <a:pt x="477774" y="1116711"/>
                    <a:pt x="471678" y="1143762"/>
                  </a:cubicBezTo>
                  <a:cubicBezTo>
                    <a:pt x="469138" y="1152652"/>
                    <a:pt x="472313" y="1169162"/>
                    <a:pt x="469773" y="1178052"/>
                  </a:cubicBezTo>
                  <a:cubicBezTo>
                    <a:pt x="463550" y="1212088"/>
                    <a:pt x="453263" y="1264412"/>
                    <a:pt x="451104" y="1280160"/>
                  </a:cubicBezTo>
                  <a:cubicBezTo>
                    <a:pt x="448945" y="1295908"/>
                    <a:pt x="454914" y="1275080"/>
                    <a:pt x="456819" y="1272540"/>
                  </a:cubicBezTo>
                  <a:cubicBezTo>
                    <a:pt x="462788" y="1280604"/>
                    <a:pt x="473075" y="1319403"/>
                    <a:pt x="486918" y="1328547"/>
                  </a:cubicBezTo>
                  <a:lnTo>
                    <a:pt x="568833" y="1352169"/>
                  </a:lnTo>
                  <a:cubicBezTo>
                    <a:pt x="588835" y="1355661"/>
                    <a:pt x="589153" y="1347089"/>
                    <a:pt x="601218" y="1345692"/>
                  </a:cubicBezTo>
                  <a:cubicBezTo>
                    <a:pt x="613283" y="1344295"/>
                    <a:pt x="626935" y="1336802"/>
                    <a:pt x="635508" y="1338072"/>
                  </a:cubicBezTo>
                  <a:cubicBezTo>
                    <a:pt x="648208" y="1338897"/>
                    <a:pt x="661861" y="1339850"/>
                    <a:pt x="658368" y="1357122"/>
                  </a:cubicBezTo>
                  <a:cubicBezTo>
                    <a:pt x="658368" y="1365694"/>
                    <a:pt x="644398" y="1384935"/>
                    <a:pt x="639318" y="1400937"/>
                  </a:cubicBezTo>
                  <a:cubicBezTo>
                    <a:pt x="634238" y="1416939"/>
                    <a:pt x="633159" y="1427607"/>
                    <a:pt x="627888" y="1453134"/>
                  </a:cubicBezTo>
                  <a:lnTo>
                    <a:pt x="603885" y="1540764"/>
                  </a:lnTo>
                  <a:cubicBezTo>
                    <a:pt x="596646" y="1569720"/>
                    <a:pt x="587502" y="1579626"/>
                    <a:pt x="580263" y="1608582"/>
                  </a:cubicBezTo>
                  <a:lnTo>
                    <a:pt x="560832" y="1719072"/>
                  </a:lnTo>
                  <a:lnTo>
                    <a:pt x="603504" y="1932432"/>
                  </a:lnTo>
                  <a:lnTo>
                    <a:pt x="676656" y="2133600"/>
                  </a:lnTo>
                  <a:cubicBezTo>
                    <a:pt x="687705" y="2170112"/>
                    <a:pt x="663321" y="2139633"/>
                    <a:pt x="662178" y="2151507"/>
                  </a:cubicBezTo>
                  <a:cubicBezTo>
                    <a:pt x="661035" y="2163382"/>
                    <a:pt x="671068" y="2188337"/>
                    <a:pt x="669798" y="2204847"/>
                  </a:cubicBezTo>
                  <a:cubicBezTo>
                    <a:pt x="664718" y="2220087"/>
                    <a:pt x="669163" y="2239137"/>
                    <a:pt x="664083" y="2254377"/>
                  </a:cubicBezTo>
                  <a:lnTo>
                    <a:pt x="652272" y="2279904"/>
                  </a:lnTo>
                  <a:lnTo>
                    <a:pt x="337185" y="2300859"/>
                  </a:lnTo>
                  <a:lnTo>
                    <a:pt x="0" y="1493520"/>
                  </a:lnTo>
                  <a:lnTo>
                    <a:pt x="146304" y="420624"/>
                  </a:lnTo>
                  <a:lnTo>
                    <a:pt x="304800" y="18288"/>
                  </a:lnTo>
                  <a:lnTo>
                    <a:pt x="725424" y="0"/>
                  </a:lnTo>
                  <a:cubicBezTo>
                    <a:pt x="692277" y="105664"/>
                    <a:pt x="693420" y="255143"/>
                    <a:pt x="660273" y="360807"/>
                  </a:cubicBezTo>
                  <a:lnTo>
                    <a:pt x="603504" y="4122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Helvetica Neue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</p:spTree>
  </p:cSld>
  <p:clrMapOvr>
    <a:masterClrMapping/>
  </p:clrMapOvr>
  <p:transition spd="slow">
    <p:wipe dir="r"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://www.onlinecontinuingeducationhelp.com/images/dreamstime_18827411.jpg" id="167" name="Google Shape;167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18049" y="3068177"/>
            <a:ext cx="5649950" cy="3789823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16"/>
          <p:cNvSpPr txBox="1"/>
          <p:nvPr>
            <p:ph idx="4294967295" type="sldNum"/>
          </p:nvPr>
        </p:nvSpPr>
        <p:spPr>
          <a:xfrm>
            <a:off x="76200" y="6156008"/>
            <a:ext cx="2133600" cy="3975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>
                <a:solidFill>
                  <a:schemeClr val="lt1"/>
                </a:solidFill>
              </a:rPr>
              <a:t>‹#›</a:t>
            </a:fld>
            <a:endParaRPr sz="2000">
              <a:solidFill>
                <a:schemeClr val="lt1"/>
              </a:solidFill>
            </a:endParaRPr>
          </a:p>
        </p:txBody>
      </p:sp>
      <p:sp>
        <p:nvSpPr>
          <p:cNvPr id="169" name="Google Shape;169;p16"/>
          <p:cNvSpPr/>
          <p:nvPr/>
        </p:nvSpPr>
        <p:spPr>
          <a:xfrm>
            <a:off x="1524000" y="1066800"/>
            <a:ext cx="7924800" cy="172720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0" name="Google Shape;170;p16"/>
          <p:cNvSpPr txBox="1"/>
          <p:nvPr>
            <p:ph type="title"/>
          </p:nvPr>
        </p:nvSpPr>
        <p:spPr>
          <a:xfrm>
            <a:off x="1815662" y="1447800"/>
            <a:ext cx="6718738" cy="7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ahoma"/>
              <a:buNone/>
            </a:pPr>
            <a:r>
              <a:rPr lang="en-US" sz="4400" cap="small">
                <a:latin typeface="Tahoma"/>
                <a:ea typeface="Tahoma"/>
                <a:cs typeface="Tahoma"/>
                <a:sym typeface="Tahoma"/>
              </a:rPr>
              <a:t>Bài học online 6.1</a:t>
            </a:r>
            <a:endParaRPr sz="4400" cap="small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7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Tahoma"/>
              <a:buNone/>
            </a:pPr>
            <a:r>
              <a:rPr lang="en-US"/>
              <a:t>Nội dung bài online 6.1</a:t>
            </a:r>
            <a:endParaRPr/>
          </a:p>
        </p:txBody>
      </p:sp>
      <p:sp>
        <p:nvSpPr>
          <p:cNvPr id="176" name="Google Shape;176;p17"/>
          <p:cNvSpPr txBox="1"/>
          <p:nvPr>
            <p:ph idx="4294967295" type="body"/>
          </p:nvPr>
        </p:nvSpPr>
        <p:spPr>
          <a:xfrm>
            <a:off x="1271425" y="1557026"/>
            <a:ext cx="8611800" cy="32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20000"/>
          </a:bodyPr>
          <a:lstStyle/>
          <a:p>
            <a:pPr indent="-43434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7A62"/>
              </a:buClr>
              <a:buSzPts val="3240"/>
              <a:buFont typeface="Arial"/>
              <a:buChar char="▪"/>
            </a:pPr>
            <a:r>
              <a:rPr lang="en-US" sz="3000"/>
              <a:t>Giới thiệu về đồng bộ và bất đồng bộ</a:t>
            </a:r>
            <a:endParaRPr sz="3000"/>
          </a:p>
          <a:p>
            <a:pPr indent="-43434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7A62"/>
              </a:buClr>
              <a:buSzPts val="3240"/>
              <a:buFont typeface="Arial"/>
              <a:buChar char="▪"/>
            </a:pPr>
            <a:r>
              <a:rPr lang="en-US" sz="3000"/>
              <a:t>Callback </a:t>
            </a:r>
            <a:endParaRPr sz="3000"/>
          </a:p>
          <a:p>
            <a:pPr indent="-43434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7A62"/>
              </a:buClr>
              <a:buSzPts val="3240"/>
              <a:buFont typeface="Arial"/>
              <a:buChar char="▪"/>
            </a:pPr>
            <a:r>
              <a:rPr lang="en-US" sz="3000"/>
              <a:t>Promise </a:t>
            </a:r>
            <a:endParaRPr sz="3000"/>
          </a:p>
          <a:p>
            <a:pPr indent="-43434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7A62"/>
              </a:buClr>
              <a:buSzPts val="3240"/>
              <a:buFont typeface="Arial"/>
              <a:buChar char="▪"/>
            </a:pPr>
            <a:r>
              <a:rPr lang="en-US" sz="3000"/>
              <a:t>Async/Await</a:t>
            </a:r>
            <a:endParaRPr sz="3000"/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79375" lvl="0" marL="231775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None/>
            </a:pPr>
            <a:r>
              <a:t/>
            </a:r>
            <a:endParaRPr b="0" i="0" sz="24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  <p:transition spd="slow">
    <p:wipe dir="r"/>
  </p:transition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8"/>
          <p:cNvSpPr/>
          <p:nvPr/>
        </p:nvSpPr>
        <p:spPr>
          <a:xfrm>
            <a:off x="3962401" y="1066800"/>
            <a:ext cx="6705600" cy="5791200"/>
          </a:xfrm>
          <a:prstGeom prst="rect">
            <a:avLst/>
          </a:prstGeom>
          <a:solidFill>
            <a:srgbClr val="E2E2E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3" name="Google Shape;183;p18"/>
          <p:cNvSpPr/>
          <p:nvPr/>
        </p:nvSpPr>
        <p:spPr>
          <a:xfrm>
            <a:off x="3962400" y="660042"/>
            <a:ext cx="4057650" cy="81280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4" name="Google Shape;184;p18"/>
          <p:cNvSpPr txBox="1"/>
          <p:nvPr>
            <p:ph type="title"/>
          </p:nvPr>
        </p:nvSpPr>
        <p:spPr>
          <a:xfrm>
            <a:off x="4576293" y="761642"/>
            <a:ext cx="3700463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ahoma"/>
              <a:buNone/>
            </a:pPr>
            <a:r>
              <a:rPr lang="en-US" sz="3200" cap="small">
                <a:latin typeface="Tahoma"/>
                <a:ea typeface="Tahoma"/>
                <a:cs typeface="Tahoma"/>
                <a:sym typeface="Tahoma"/>
              </a:rPr>
              <a:t>Tóm tắt bài học</a:t>
            </a:r>
            <a:endParaRPr sz="3200" cap="small"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descr="teacher.png" id="185" name="Google Shape;185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0" y="3048000"/>
            <a:ext cx="3429000" cy="381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18"/>
          <p:cNvSpPr txBox="1"/>
          <p:nvPr>
            <p:ph idx="1" type="body"/>
          </p:nvPr>
        </p:nvSpPr>
        <p:spPr>
          <a:xfrm>
            <a:off x="5021600" y="1676400"/>
            <a:ext cx="5570100" cy="49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81000" lvl="0" marL="457200" rtl="0" algn="l">
              <a:lnSpc>
                <a:spcPct val="2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Noto Sans Symbols"/>
              <a:buChar char="❑"/>
            </a:pPr>
            <a:r>
              <a:rPr lang="en-US"/>
              <a:t>Private Properties</a:t>
            </a:r>
            <a:endParaRPr/>
          </a:p>
          <a:p>
            <a:pPr indent="-381000" lvl="0" marL="457200" rtl="0" algn="l">
              <a:lnSpc>
                <a:spcPct val="2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Noto Sans Symbols"/>
              <a:buChar char="❑"/>
            </a:pPr>
            <a:r>
              <a:rPr lang="en-US"/>
              <a:t>"Pseudo-Private" Properties</a:t>
            </a:r>
            <a:endParaRPr/>
          </a:p>
          <a:p>
            <a:pPr indent="-381000" lvl="0" marL="457200" rtl="0" algn="l">
              <a:lnSpc>
                <a:spcPct val="2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Noto Sans Symbols"/>
              <a:buChar char="❑"/>
            </a:pPr>
            <a:r>
              <a:rPr lang="en-US"/>
              <a:t>The "instanceof" Operator</a:t>
            </a:r>
            <a:endParaRPr/>
          </a:p>
          <a:p>
            <a:pPr indent="-381000" lvl="0" marL="457200" rtl="0" algn="l">
              <a:lnSpc>
                <a:spcPct val="2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Noto Sans Symbols"/>
              <a:buChar char="❑"/>
            </a:pPr>
            <a:r>
              <a:rPr lang="en-US"/>
              <a:t>Built-in Classes</a:t>
            </a:r>
            <a:endParaRPr/>
          </a:p>
          <a:p>
            <a:pPr indent="-381000" lvl="0" marL="457200" rtl="0" algn="l">
              <a:lnSpc>
                <a:spcPct val="2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Noto Sans Symbols"/>
              <a:buChar char="❑"/>
            </a:pPr>
            <a:r>
              <a:rPr lang="en-US"/>
              <a:t>Object Descriptors</a:t>
            </a:r>
            <a:endParaRPr/>
          </a:p>
        </p:txBody>
      </p:sp>
    </p:spTree>
  </p:cSld>
  <p:clrMapOvr>
    <a:masterClrMapping/>
  </p:clrMapOvr>
  <p:transition spd="med">
    <p:wipe dir="r"/>
  </p:transition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9"/>
          <p:cNvSpPr txBox="1"/>
          <p:nvPr/>
        </p:nvSpPr>
        <p:spPr>
          <a:xfrm>
            <a:off x="1569718" y="373566"/>
            <a:ext cx="9052564" cy="7645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91440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915"/>
              </a:buClr>
              <a:buSzPts val="4400"/>
              <a:buFont typeface="Quattrocento Sans"/>
              <a:buNone/>
            </a:pPr>
            <a:r>
              <a:rPr b="1" i="0" lang="en-US" sz="4400" u="none" cap="none" strike="noStrike">
                <a:solidFill>
                  <a:srgbClr val="585915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      TỔNG KẾT BÀI HỌC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icture 1" id="192" name="Google Shape;192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761999"/>
            <a:ext cx="12192000" cy="7620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"/>
          <p:cNvSpPr/>
          <p:nvPr/>
        </p:nvSpPr>
        <p:spPr>
          <a:xfrm>
            <a:off x="407034" y="2204720"/>
            <a:ext cx="8572502" cy="990601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0352" y="0"/>
                </a:lnTo>
                <a:lnTo>
                  <a:pt x="21600" y="10800"/>
                </a:lnTo>
                <a:lnTo>
                  <a:pt x="20352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4F4CE"/>
          </a:solidFill>
          <a:ln cap="flat" cmpd="sng" w="9525">
            <a:solidFill>
              <a:srgbClr val="0858A6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2549"/>
              </a:srgbClr>
            </a:outerShdw>
          </a:effectLst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2"/>
          <p:cNvSpPr txBox="1"/>
          <p:nvPr>
            <p:ph type="title"/>
          </p:nvPr>
        </p:nvSpPr>
        <p:spPr>
          <a:xfrm>
            <a:off x="609600" y="2348865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Tahoma"/>
              <a:buNone/>
            </a:pPr>
            <a:r>
              <a:rPr lang="en-US"/>
              <a:t>Điểm danh</a:t>
            </a:r>
            <a:endParaRPr/>
          </a:p>
        </p:txBody>
      </p:sp>
      <p:pic>
        <p:nvPicPr>
          <p:cNvPr descr="Picture 3" id="57" name="Google Shape;57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72400" y="3302000"/>
            <a:ext cx="3556000" cy="355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3"/>
          <p:cNvSpPr/>
          <p:nvPr/>
        </p:nvSpPr>
        <p:spPr>
          <a:xfrm>
            <a:off x="807720" y="47625"/>
            <a:ext cx="10036810" cy="655828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http://forum.cuasotinhoc.vn/portaluploads/attachments/2011-12/131211100821-laptop.jpg" id="64" name="Google Shape;64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45150" y="2174875"/>
            <a:ext cx="4672965" cy="4441825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3"/>
          <p:cNvSpPr txBox="1"/>
          <p:nvPr>
            <p:ph idx="1" type="body"/>
          </p:nvPr>
        </p:nvSpPr>
        <p:spPr>
          <a:xfrm>
            <a:off x="1081405" y="1366520"/>
            <a:ext cx="9905365" cy="51955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ial"/>
              <a:buChar char="•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Review nội dung bài học online 5.2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Arial"/>
              <a:buChar char="•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Thảo luận các tình huống trong bài online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Arial"/>
              <a:buChar char="•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Trình bày chuyên đề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Arial"/>
              <a:buChar char="•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Giới thiệu bài học online 6.1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66" name="Google Shape;66;p3"/>
          <p:cNvSpPr txBox="1"/>
          <p:nvPr>
            <p:ph idx="4294967295" type="sldNum"/>
          </p:nvPr>
        </p:nvSpPr>
        <p:spPr>
          <a:xfrm>
            <a:off x="76200" y="6156008"/>
            <a:ext cx="2133600" cy="3975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>
                <a:solidFill>
                  <a:schemeClr val="lt1"/>
                </a:solidFill>
              </a:rPr>
              <a:t>‹#›</a:t>
            </a:fld>
            <a:endParaRPr sz="2000">
              <a:solidFill>
                <a:schemeClr val="lt1"/>
              </a:solidFill>
            </a:endParaRPr>
          </a:p>
        </p:txBody>
      </p:sp>
      <p:sp>
        <p:nvSpPr>
          <p:cNvPr id="67" name="Google Shape;67;p3"/>
          <p:cNvSpPr/>
          <p:nvPr/>
        </p:nvSpPr>
        <p:spPr>
          <a:xfrm>
            <a:off x="1257300" y="144780"/>
            <a:ext cx="7123430" cy="99822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8" name="Google Shape;68;p3"/>
          <p:cNvSpPr txBox="1"/>
          <p:nvPr>
            <p:ph type="title"/>
          </p:nvPr>
        </p:nvSpPr>
        <p:spPr>
          <a:xfrm>
            <a:off x="1381760" y="419100"/>
            <a:ext cx="6554470" cy="748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Tahoma"/>
              <a:buNone/>
            </a:pPr>
            <a:r>
              <a:rPr lang="en-US" sz="4000" cap="small">
                <a:latin typeface="Tahoma"/>
                <a:ea typeface="Tahoma"/>
                <a:cs typeface="Tahoma"/>
                <a:sym typeface="Tahoma"/>
              </a:rPr>
              <a:t>NỘI DUNG BÀI HỌC:</a:t>
            </a:r>
            <a:endParaRPr sz="4000" cap="small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4"/>
          <p:cNvSpPr/>
          <p:nvPr/>
        </p:nvSpPr>
        <p:spPr>
          <a:xfrm>
            <a:off x="1524000" y="1066800"/>
            <a:ext cx="7924800" cy="172720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http://www.onlinecontinuingeducationhelp.com/images/dreamstime_18827411.jpg" id="75" name="Google Shape;75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18049" y="3068177"/>
            <a:ext cx="5649950" cy="3789823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4"/>
          <p:cNvSpPr txBox="1"/>
          <p:nvPr>
            <p:ph idx="4294967295" type="sldNum"/>
          </p:nvPr>
        </p:nvSpPr>
        <p:spPr>
          <a:xfrm>
            <a:off x="76200" y="6156008"/>
            <a:ext cx="2133600" cy="3975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>
                <a:solidFill>
                  <a:schemeClr val="lt1"/>
                </a:solidFill>
              </a:rPr>
              <a:t>‹#›</a:t>
            </a:fld>
            <a:endParaRPr sz="2000">
              <a:solidFill>
                <a:schemeClr val="lt1"/>
              </a:solidFill>
            </a:endParaRPr>
          </a:p>
        </p:txBody>
      </p:sp>
      <p:sp>
        <p:nvSpPr>
          <p:cNvPr id="77" name="Google Shape;77;p4"/>
          <p:cNvSpPr txBox="1"/>
          <p:nvPr>
            <p:ph type="title"/>
          </p:nvPr>
        </p:nvSpPr>
        <p:spPr>
          <a:xfrm>
            <a:off x="1815662" y="1447800"/>
            <a:ext cx="6718738" cy="10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ahoma"/>
              <a:buNone/>
            </a:pPr>
            <a:r>
              <a:rPr lang="en-US" sz="4400" cap="small">
                <a:latin typeface="Tahoma"/>
                <a:ea typeface="Tahoma"/>
                <a:cs typeface="Tahoma"/>
                <a:sym typeface="Tahoma"/>
              </a:rPr>
              <a:t>Review bài học online 5.2</a:t>
            </a:r>
            <a:endParaRPr sz="4400" cap="small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5"/>
          <p:cNvSpPr/>
          <p:nvPr/>
        </p:nvSpPr>
        <p:spPr>
          <a:xfrm>
            <a:off x="1055370" y="476885"/>
            <a:ext cx="7924800" cy="172720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http://www.onlinecontinuingeducationhelp.com/images/dreamstime_18827411.jpg" id="84" name="Google Shape;84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92200" y="4156200"/>
            <a:ext cx="4027900" cy="27018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5"/>
          <p:cNvSpPr txBox="1"/>
          <p:nvPr>
            <p:ph idx="4294967295" type="sldNum"/>
          </p:nvPr>
        </p:nvSpPr>
        <p:spPr>
          <a:xfrm>
            <a:off x="76200" y="6156008"/>
            <a:ext cx="2133600" cy="3975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>
                <a:solidFill>
                  <a:schemeClr val="lt1"/>
                </a:solidFill>
              </a:rPr>
              <a:t>‹#›</a:t>
            </a:fld>
            <a:endParaRPr sz="2000">
              <a:solidFill>
                <a:schemeClr val="lt1"/>
              </a:solidFill>
            </a:endParaRPr>
          </a:p>
        </p:txBody>
      </p:sp>
      <p:sp>
        <p:nvSpPr>
          <p:cNvPr id="86" name="Google Shape;86;p5"/>
          <p:cNvSpPr txBox="1"/>
          <p:nvPr>
            <p:ph type="title"/>
          </p:nvPr>
        </p:nvSpPr>
        <p:spPr>
          <a:xfrm>
            <a:off x="1343222" y="908685"/>
            <a:ext cx="6718738" cy="10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ahoma"/>
              <a:buNone/>
            </a:pPr>
            <a:r>
              <a:rPr lang="en-US" sz="4400" cap="small">
                <a:latin typeface="Tahoma"/>
                <a:ea typeface="Tahoma"/>
                <a:cs typeface="Tahoma"/>
                <a:sym typeface="Tahoma"/>
              </a:rPr>
              <a:t>Review bài học online 5.2</a:t>
            </a:r>
            <a:endParaRPr sz="4400" cap="small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87" name="Google Shape;87;p5"/>
          <p:cNvSpPr/>
          <p:nvPr/>
        </p:nvSpPr>
        <p:spPr>
          <a:xfrm>
            <a:off x="852800" y="2411100"/>
            <a:ext cx="9575700" cy="41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419100" lvl="0" marL="457200" marR="0" rtl="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rgbClr val="007A62"/>
              </a:buClr>
              <a:buSzPts val="3000"/>
              <a:buFont typeface="Arial"/>
              <a:buChar char="•"/>
            </a:pPr>
            <a:r>
              <a:rPr lang="en-US" sz="3000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Private Properties</a:t>
            </a:r>
            <a:endParaRPr sz="3000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419100" lvl="0" marL="457200" marR="0" rtl="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rgbClr val="007A62"/>
              </a:buClr>
              <a:buSzPts val="3000"/>
              <a:buFont typeface="Arial"/>
              <a:buChar char="•"/>
            </a:pPr>
            <a:r>
              <a:rPr lang="en-US" sz="3000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"Pseudo-Private" Properties</a:t>
            </a:r>
            <a:endParaRPr sz="3000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419100" lvl="0" marL="457200" marR="0" rtl="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rgbClr val="007A62"/>
              </a:buClr>
              <a:buSzPts val="3000"/>
              <a:buFont typeface="Arial"/>
              <a:buChar char="•"/>
            </a:pPr>
            <a:r>
              <a:rPr lang="en-US" sz="3000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The "instanceof" Operator</a:t>
            </a:r>
            <a:endParaRPr sz="3000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419100" lvl="0" marL="457200" marR="0" rtl="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rgbClr val="007A62"/>
              </a:buClr>
              <a:buSzPts val="3000"/>
              <a:buFont typeface="Arial"/>
              <a:buChar char="•"/>
            </a:pPr>
            <a:r>
              <a:rPr lang="en-US" sz="3000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Built-in Classes</a:t>
            </a:r>
            <a:endParaRPr sz="3000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419100" lvl="0" marL="457200" marR="0" rtl="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rgbClr val="007A62"/>
              </a:buClr>
              <a:buSzPts val="3000"/>
              <a:buFont typeface="Arial"/>
              <a:buChar char="•"/>
            </a:pPr>
            <a:r>
              <a:rPr lang="en-US" sz="3000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Object Descriptors</a:t>
            </a:r>
            <a:endParaRPr sz="3000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6"/>
          <p:cNvSpPr txBox="1"/>
          <p:nvPr>
            <p:ph type="title"/>
          </p:nvPr>
        </p:nvSpPr>
        <p:spPr>
          <a:xfrm>
            <a:off x="406400" y="254853"/>
            <a:ext cx="10972800" cy="6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285D23"/>
                </a:solidFill>
              </a:rPr>
              <a:t>Private Properties</a:t>
            </a:r>
            <a:endParaRPr>
              <a:solidFill>
                <a:srgbClr val="285D23"/>
              </a:solidFill>
            </a:endParaRPr>
          </a:p>
        </p:txBody>
      </p:sp>
      <p:pic>
        <p:nvPicPr>
          <p:cNvPr id="93" name="Google Shape;93;p6" title="Screen Shot 2025-08-20 at 17.00.46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2475" y="945253"/>
            <a:ext cx="3827978" cy="56845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757fd8b3f0_0_3"/>
          <p:cNvSpPr txBox="1"/>
          <p:nvPr>
            <p:ph type="title"/>
          </p:nvPr>
        </p:nvSpPr>
        <p:spPr>
          <a:xfrm>
            <a:off x="406400" y="254853"/>
            <a:ext cx="10972800" cy="6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285D23"/>
                </a:solidFill>
              </a:rPr>
              <a:t>"Pseudo-Private" Properties</a:t>
            </a:r>
            <a:endParaRPr>
              <a:solidFill>
                <a:srgbClr val="285D23"/>
              </a:solidFill>
            </a:endParaRPr>
          </a:p>
        </p:txBody>
      </p:sp>
      <p:pic>
        <p:nvPicPr>
          <p:cNvPr id="99" name="Google Shape;99;g3757fd8b3f0_0_3" title="Screen Shot 2025-08-20 at 17.05.02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58400" y="1011578"/>
            <a:ext cx="5988142" cy="56845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757fd8b3f0_0_8"/>
          <p:cNvSpPr txBox="1"/>
          <p:nvPr>
            <p:ph type="title"/>
          </p:nvPr>
        </p:nvSpPr>
        <p:spPr>
          <a:xfrm>
            <a:off x="406400" y="254853"/>
            <a:ext cx="10972800" cy="6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285D23"/>
                </a:solidFill>
              </a:rPr>
              <a:t>The "instanceof" Operator</a:t>
            </a:r>
            <a:endParaRPr>
              <a:solidFill>
                <a:srgbClr val="285D23"/>
              </a:solidFill>
            </a:endParaRPr>
          </a:p>
        </p:txBody>
      </p:sp>
      <p:pic>
        <p:nvPicPr>
          <p:cNvPr id="105" name="Google Shape;105;g3757fd8b3f0_0_8" title="Screen Shot 2025-08-20 at 17.05.47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5300" y="1002103"/>
            <a:ext cx="7196747" cy="568454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757fd8b3f0_0_15"/>
          <p:cNvSpPr txBox="1"/>
          <p:nvPr>
            <p:ph type="title"/>
          </p:nvPr>
        </p:nvSpPr>
        <p:spPr>
          <a:xfrm>
            <a:off x="406400" y="254853"/>
            <a:ext cx="10972800" cy="6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285D23"/>
                </a:solidFill>
              </a:rPr>
              <a:t>Built-in Classes</a:t>
            </a:r>
            <a:endParaRPr>
              <a:solidFill>
                <a:srgbClr val="285D23"/>
              </a:solidFill>
            </a:endParaRPr>
          </a:p>
        </p:txBody>
      </p:sp>
      <p:pic>
        <p:nvPicPr>
          <p:cNvPr id="111" name="Google Shape;111;g3757fd8b3f0_0_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6075" y="1257526"/>
            <a:ext cx="8525099" cy="5683399"/>
          </a:xfrm>
          <a:prstGeom prst="rect">
            <a:avLst/>
          </a:prstGeom>
          <a:noFill/>
          <a:ln cap="flat" cmpd="sng">
            <a:solidFill>
              <a:srgbClr val="000000"/>
            </a:solidFill>
            <a:prstDash val="solid"/>
            <a:miter lim="8000"/>
            <a:headEnd len="sm" w="sm" type="none"/>
            <a:tailEnd len="sm" w="sm" type="none"/>
          </a:ln>
        </p:spPr>
      </p:pic>
      <p:sp>
        <p:nvSpPr>
          <p:cNvPr id="112" name="Google Shape;112;g3757fd8b3f0_0_15"/>
          <p:cNvSpPr txBox="1"/>
          <p:nvPr/>
        </p:nvSpPr>
        <p:spPr>
          <a:xfrm>
            <a:off x="1932373" y="1383824"/>
            <a:ext cx="2486100" cy="248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75775" lIns="75775" spcFirstLastPara="1" rIns="75775" wrap="square" tIns="757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6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1_Custom Design">
  <a:themeElements>
    <a:clrScheme name="1_Custom Desig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C5AA6"/>
      </a:accent1>
      <a:accent2>
        <a:srgbClr val="FF9700"/>
      </a:accent2>
      <a:accent3>
        <a:srgbClr val="00A383"/>
      </a:accent3>
      <a:accent4>
        <a:srgbClr val="B0B12B"/>
      </a:accent4>
      <a:accent5>
        <a:srgbClr val="B22D2B"/>
      </a:accent5>
      <a:accent6>
        <a:srgbClr val="BDAEF2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1_Custom Design">
  <a:themeElements>
    <a:clrScheme name="1_Custom Desig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C5AA6"/>
      </a:accent1>
      <a:accent2>
        <a:srgbClr val="FF9700"/>
      </a:accent2>
      <a:accent3>
        <a:srgbClr val="00A383"/>
      </a:accent3>
      <a:accent4>
        <a:srgbClr val="B0B12B"/>
      </a:accent4>
      <a:accent5>
        <a:srgbClr val="B22D2B"/>
      </a:accent5>
      <a:accent6>
        <a:srgbClr val="BDAEF2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2025-08-06T12:51:17Z</dcterms:creat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1033-4.4.2.7669</vt:lpwstr>
  </property>
</Properties>
</file>